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3" r:id="rId2"/>
    <p:sldId id="363" r:id="rId3"/>
    <p:sldId id="347" r:id="rId4"/>
    <p:sldId id="348" r:id="rId5"/>
    <p:sldId id="364" r:id="rId6"/>
    <p:sldId id="366" r:id="rId7"/>
    <p:sldId id="365" r:id="rId8"/>
    <p:sldId id="349" r:id="rId9"/>
    <p:sldId id="367" r:id="rId10"/>
    <p:sldId id="350" r:id="rId11"/>
    <p:sldId id="351" r:id="rId12"/>
    <p:sldId id="352" r:id="rId13"/>
    <p:sldId id="353" r:id="rId14"/>
    <p:sldId id="368" r:id="rId15"/>
    <p:sldId id="354" r:id="rId16"/>
    <p:sldId id="355" r:id="rId17"/>
    <p:sldId id="357" r:id="rId18"/>
    <p:sldId id="370" r:id="rId19"/>
    <p:sldId id="371" r:id="rId20"/>
    <p:sldId id="358" r:id="rId21"/>
    <p:sldId id="359" r:id="rId22"/>
    <p:sldId id="360" r:id="rId23"/>
    <p:sldId id="361" r:id="rId24"/>
    <p:sldId id="373" r:id="rId25"/>
    <p:sldId id="374" r:id="rId26"/>
    <p:sldId id="375" r:id="rId27"/>
    <p:sldId id="376" r:id="rId28"/>
    <p:sldId id="377" r:id="rId29"/>
    <p:sldId id="378" r:id="rId30"/>
    <p:sldId id="379" r:id="rId31"/>
    <p:sldId id="372" r:id="rId32"/>
    <p:sldId id="34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69D88-5833-4487-B1A6-D331BE20BFC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41B7-FDD7-48CF-A71C-FDDC87776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1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41B7-FDD7-48CF-A71C-FDDC877769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04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41B7-FDD7-48CF-A71C-FDDC877769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24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101704A-1C20-4229-8ABF-39E6247AEE78}" type="slidenum">
              <a:rPr lang="en-US" smtClean="0"/>
              <a:pPr eaLnBrk="1" hangingPunct="1"/>
              <a:t>32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19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3BA20-5C1C-41A0-B00C-4C65C8E6E40B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5DB6C-930F-4C4B-BBCC-4A618D8319A1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0D16-4B4C-411E-9EFD-8FD3673F440A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46C0-8C17-4122-84C0-DDC439DA4720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B2E-188D-47BE-B8A7-39E80327CD68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9C125-B997-4C69-84D8-36570429E7D6}" type="datetime1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491E-EF2A-4D0A-9964-06D8350D1352}" type="datetime1">
              <a:rPr lang="en-US" smtClean="0"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7D981-9F7B-4F1B-90A6-435B9DDF5E95}" type="datetime1">
              <a:rPr lang="en-US" smtClean="0"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7861-B3C2-438F-BF34-DD1F7A0B53DE}" type="datetime1">
              <a:rPr lang="en-US" smtClean="0"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45F6-3510-44E2-A438-5F73C1F5E5AD}" type="datetime1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8D19-D34D-4A62-9E75-B6E20A2CE4DB}" type="datetime1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2DC7-EECA-4505-8A33-1DF3BFB2DC72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1375"/>
            <a:ext cx="7772400" cy="1470025"/>
          </a:xfrm>
        </p:spPr>
        <p:txBody>
          <a:bodyPr/>
          <a:lstStyle/>
          <a:p>
            <a:r>
              <a:rPr lang="en-US" dirty="0" smtClean="0"/>
              <a:t>OVERVIEW </a:t>
            </a:r>
            <a:r>
              <a:rPr lang="en-US" dirty="0" smtClean="0"/>
              <a:t>OF DIGESTIVE SYSTEM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Dr.Mohammed Sharique Ahmed Quadri </a:t>
            </a:r>
          </a:p>
          <a:p>
            <a:r>
              <a:rPr lang="en-US" dirty="0" smtClean="0"/>
              <a:t>Assistant Professor Physiology </a:t>
            </a:r>
          </a:p>
          <a:p>
            <a:r>
              <a:rPr lang="en-US" dirty="0" smtClean="0"/>
              <a:t>Almaarefa College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8313" y="1524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normAutofit fontScale="975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ar-SA" sz="7200" dirty="0" smtClean="0">
                <a:solidFill>
                  <a:srgbClr val="333399"/>
                </a:solidFill>
                <a:latin typeface="Arial Rounded MT Bold" pitchFamily="34" charset="0"/>
                <a:cs typeface="Akhbar MT" pitchFamily="2" charset="-78"/>
              </a:rPr>
              <a:t>بسم الله الرحمن الرحيم</a:t>
            </a:r>
            <a:endParaRPr lang="en-US" sz="7200" dirty="0">
              <a:latin typeface="Arial Rounded MT Bold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104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Functions of Digestive </a:t>
            </a:r>
            <a:r>
              <a:rPr lang="en-US" altLang="en-US" dirty="0" smtClean="0"/>
              <a:t>System</a:t>
            </a:r>
            <a:endParaRPr lang="en-US" alt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915400" cy="4525963"/>
          </a:xfrm>
        </p:spPr>
        <p:txBody>
          <a:bodyPr>
            <a:noAutofit/>
          </a:bodyPr>
          <a:lstStyle/>
          <a:p>
            <a:r>
              <a:rPr lang="en-US" altLang="en-US" sz="3600" b="1" dirty="0"/>
              <a:t>Digestion</a:t>
            </a:r>
            <a:r>
              <a:rPr lang="en-US" altLang="en-US" sz="3600" dirty="0"/>
              <a:t> </a:t>
            </a:r>
          </a:p>
          <a:p>
            <a:pPr lvl="1"/>
            <a:r>
              <a:rPr lang="en-US" altLang="en-US" sz="3200" dirty="0"/>
              <a:t>Biochemical breakdown of structurally complex foodstuffs into smaller, absorbable </a:t>
            </a:r>
            <a:r>
              <a:rPr lang="en-US" altLang="en-US" sz="3200" dirty="0" smtClean="0"/>
              <a:t>units by enzyme produce within GIT</a:t>
            </a:r>
            <a:endParaRPr lang="en-US" altLang="en-US" sz="3200" dirty="0"/>
          </a:p>
          <a:p>
            <a:pPr lvl="1"/>
            <a:r>
              <a:rPr lang="en-US" altLang="en-US" sz="3200" dirty="0"/>
              <a:t>Complex foodstuffs and their absorbable units</a:t>
            </a:r>
          </a:p>
          <a:p>
            <a:pPr lvl="2"/>
            <a:r>
              <a:rPr lang="en-US" altLang="en-US" sz="2800" dirty="0"/>
              <a:t>Carbohydrates </a:t>
            </a:r>
            <a:r>
              <a:rPr lang="en-US" altLang="en-US" sz="2800" dirty="0" smtClean="0"/>
              <a:t>	    → 	Monosaccharides            (poly </a:t>
            </a:r>
            <a:r>
              <a:rPr lang="en-US" altLang="en-US" sz="2800" dirty="0"/>
              <a:t>&amp;</a:t>
            </a:r>
            <a:r>
              <a:rPr lang="en-US" altLang="en-US" sz="2800" dirty="0" smtClean="0"/>
              <a:t>disaccharides)    (Glucose,fructose,galactose)</a:t>
            </a:r>
            <a:endParaRPr lang="en-US" altLang="en-US" sz="2800" dirty="0"/>
          </a:p>
          <a:p>
            <a:pPr lvl="2"/>
            <a:r>
              <a:rPr lang="en-US" altLang="en-US" sz="2800" dirty="0" smtClean="0"/>
              <a:t>Proteins		    → 	Amino </a:t>
            </a:r>
            <a:r>
              <a:rPr lang="en-US" altLang="en-US" sz="2800" dirty="0"/>
              <a:t>acids</a:t>
            </a:r>
          </a:p>
          <a:p>
            <a:pPr lvl="2"/>
            <a:r>
              <a:rPr lang="en-US" altLang="en-US" sz="2800" dirty="0"/>
              <a:t>Fats </a:t>
            </a:r>
            <a:r>
              <a:rPr lang="en-US" altLang="en-US" sz="2800" dirty="0" smtClean="0"/>
              <a:t>			    → 	Glycerol </a:t>
            </a:r>
            <a:r>
              <a:rPr lang="en-US" altLang="en-US" sz="2800" dirty="0"/>
              <a:t>and </a:t>
            </a:r>
            <a:r>
              <a:rPr lang="en-US" altLang="en-US" sz="2800" dirty="0" smtClean="0"/>
              <a:t>Fatty acids (triglyceride)		</a:t>
            </a:r>
          </a:p>
          <a:p>
            <a:pPr marL="914400" lvl="2" indent="0">
              <a:buNone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 </a:t>
            </a:r>
            <a:endParaRPr lang="en-US" altLang="en-US" sz="2800" dirty="0"/>
          </a:p>
          <a:p>
            <a:pPr lvl="2"/>
            <a:endParaRPr lang="en-US" altLang="en-US" sz="2800" dirty="0"/>
          </a:p>
          <a:p>
            <a:pPr lvl="2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19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Functions of Digestive System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4000" b="1" dirty="0" smtClean="0"/>
              <a:t>Absorption: </a:t>
            </a:r>
            <a:endParaRPr lang="en-US" altLang="en-US" sz="4000" b="1" dirty="0"/>
          </a:p>
          <a:p>
            <a:r>
              <a:rPr lang="en-US" altLang="en-US" sz="3600" dirty="0"/>
              <a:t>In the small intestine, </a:t>
            </a:r>
            <a:r>
              <a:rPr lang="en-US" altLang="en-US" sz="3600" dirty="0" smtClean="0"/>
              <a:t>digestion is completed &amp; most </a:t>
            </a:r>
            <a:r>
              <a:rPr lang="en-US" altLang="en-US" sz="3600" dirty="0"/>
              <a:t>absorption </a:t>
            </a:r>
            <a:r>
              <a:rPr lang="en-US" altLang="en-US" sz="3600" dirty="0" smtClean="0"/>
              <a:t>occurs.</a:t>
            </a:r>
            <a:endParaRPr lang="en-US" altLang="en-US" sz="3600" dirty="0"/>
          </a:p>
          <a:p>
            <a:endParaRPr lang="en-US" altLang="en-US" sz="1600" dirty="0"/>
          </a:p>
          <a:p>
            <a:pPr lvl="1"/>
            <a:r>
              <a:rPr lang="en-US" altLang="en-US" sz="3200" dirty="0" smtClean="0"/>
              <a:t>Through process of absorption small absorbable units </a:t>
            </a:r>
            <a:r>
              <a:rPr lang="en-US" altLang="en-US" sz="3200" dirty="0"/>
              <a:t>resulting from digestion, along with water, vitamins, and electrolytes are transferred from digestive tract lumen into blood or lymph</a:t>
            </a:r>
          </a:p>
          <a:p>
            <a:pPr lvl="1"/>
            <a:endParaRPr lang="en-US" altLang="en-US" sz="3200" dirty="0"/>
          </a:p>
          <a:p>
            <a:pPr lvl="1">
              <a:buFontTx/>
              <a:buNone/>
            </a:pP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65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Digestive System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525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3000" b="1" dirty="0"/>
              <a:t>Digestive tract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 smtClean="0"/>
              <a:t>Mouth</a:t>
            </a:r>
            <a:endParaRPr lang="en-US" altLang="en-US" sz="2800" dirty="0"/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Pharynx 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Esophagus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Stomach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Small intestine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Duodenum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Jejunum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Ileum 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Large intestine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Cecum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Appendix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Colon</a:t>
            </a:r>
          </a:p>
          <a:p>
            <a:pPr lvl="3">
              <a:lnSpc>
                <a:spcPct val="80000"/>
              </a:lnSpc>
            </a:pPr>
            <a:r>
              <a:rPr lang="en-US" altLang="en-US" sz="2400" dirty="0"/>
              <a:t>Rectum 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/>
              <a:t>Anus 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5060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b="1" dirty="0"/>
              <a:t>Accessory digestive organs</a:t>
            </a:r>
          </a:p>
          <a:p>
            <a:pPr lvl="1">
              <a:lnSpc>
                <a:spcPct val="80000"/>
              </a:lnSpc>
            </a:pPr>
            <a:r>
              <a:rPr lang="en-US" altLang="en-US" sz="2800" dirty="0"/>
              <a:t>Salivary glands</a:t>
            </a:r>
          </a:p>
          <a:p>
            <a:pPr lvl="1">
              <a:lnSpc>
                <a:spcPct val="80000"/>
              </a:lnSpc>
            </a:pPr>
            <a:r>
              <a:rPr lang="en-US" altLang="en-US" sz="2800" dirty="0"/>
              <a:t>Exocrine pancreas</a:t>
            </a:r>
          </a:p>
          <a:p>
            <a:pPr lvl="1">
              <a:lnSpc>
                <a:spcPct val="80000"/>
              </a:lnSpc>
            </a:pPr>
            <a:r>
              <a:rPr lang="en-US" altLang="en-US" sz="2800" dirty="0" smtClean="0"/>
              <a:t>Biliary </a:t>
            </a:r>
            <a:r>
              <a:rPr lang="en-US" altLang="en-US" sz="2800" dirty="0"/>
              <a:t>system</a:t>
            </a:r>
          </a:p>
          <a:p>
            <a:pPr lvl="2">
              <a:lnSpc>
                <a:spcPct val="80000"/>
              </a:lnSpc>
            </a:pPr>
            <a:r>
              <a:rPr lang="en-US" altLang="en-US" sz="2400" dirty="0"/>
              <a:t>Liver</a:t>
            </a:r>
          </a:p>
          <a:p>
            <a:pPr lvl="2">
              <a:lnSpc>
                <a:spcPct val="80000"/>
              </a:lnSpc>
            </a:pPr>
            <a:r>
              <a:rPr lang="en-US" altLang="en-US" sz="2400" dirty="0"/>
              <a:t>Gallbladder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0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762000" y="152400"/>
            <a:ext cx="3128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/>
              <a:t>Digestive System</a:t>
            </a:r>
          </a:p>
        </p:txBody>
      </p:sp>
      <p:pic>
        <p:nvPicPr>
          <p:cNvPr id="89097" name="Picture 9" descr="16ft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4775"/>
            <a:ext cx="3654425" cy="629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Digestive tract is 4.5m (15 feet) in normal contractile state.</a:t>
            </a:r>
          </a:p>
          <a:p>
            <a:r>
              <a:rPr lang="en-US" dirty="0" smtClean="0"/>
              <a:t>Lumen is continuous from mouth to anus &amp; hence with external environment</a:t>
            </a:r>
          </a:p>
          <a:p>
            <a:r>
              <a:rPr lang="en-US" dirty="0" smtClean="0"/>
              <a:t>Conditions that are essential for digestive process can be tolerated in the digestive tract lumen that could not be tolerated in body proper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47800" y="-1"/>
            <a:ext cx="5567751" cy="6858001"/>
            <a:chOff x="1447800" y="-1"/>
            <a:chExt cx="5567751" cy="685800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20" t="4444" b="9343"/>
            <a:stretch/>
          </p:blipFill>
          <p:spPr>
            <a:xfrm>
              <a:off x="1447800" y="-1"/>
              <a:ext cx="2592080" cy="685800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3434151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73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Digestive Tract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lnSpcReduction="10000"/>
          </a:bodyPr>
          <a:lstStyle/>
          <a:p>
            <a:r>
              <a:rPr lang="en-US" altLang="en-US" dirty="0" smtClean="0"/>
              <a:t>GIT wall </a:t>
            </a:r>
            <a:r>
              <a:rPr lang="en-US" altLang="en-US" dirty="0"/>
              <a:t>has same general structure throughout length from esophagus to </a:t>
            </a:r>
            <a:r>
              <a:rPr lang="en-US" altLang="en-US" dirty="0" smtClean="0"/>
              <a:t>anus (with some local characteristic variations)</a:t>
            </a:r>
            <a:endParaRPr lang="en-US" altLang="en-US" dirty="0"/>
          </a:p>
          <a:p>
            <a:r>
              <a:rPr lang="en-US" altLang="en-US" dirty="0"/>
              <a:t>Four major tissue layers</a:t>
            </a:r>
          </a:p>
          <a:p>
            <a:pPr lvl="1"/>
            <a:r>
              <a:rPr lang="en-US" altLang="en-US" b="1" dirty="0"/>
              <a:t>Mucosa</a:t>
            </a:r>
            <a:r>
              <a:rPr lang="en-US" altLang="en-US" dirty="0"/>
              <a:t> </a:t>
            </a:r>
          </a:p>
          <a:p>
            <a:pPr lvl="2"/>
            <a:r>
              <a:rPr lang="en-US" altLang="en-US" dirty="0"/>
              <a:t>Innermost layer</a:t>
            </a:r>
          </a:p>
          <a:p>
            <a:pPr lvl="1"/>
            <a:r>
              <a:rPr lang="en-US" altLang="en-US" b="1" dirty="0"/>
              <a:t>Submucosa</a:t>
            </a:r>
          </a:p>
          <a:p>
            <a:pPr lvl="1"/>
            <a:r>
              <a:rPr lang="en-US" altLang="en-US" b="1" dirty="0"/>
              <a:t>Muscularis externa</a:t>
            </a:r>
          </a:p>
          <a:p>
            <a:pPr lvl="1"/>
            <a:r>
              <a:rPr lang="en-US" altLang="en-US" b="1" dirty="0"/>
              <a:t>Serosa </a:t>
            </a:r>
          </a:p>
          <a:p>
            <a:pPr lvl="2"/>
            <a:r>
              <a:rPr lang="en-US" altLang="en-US" dirty="0"/>
              <a:t>Outer layer 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Layers of Digestive Tract Wall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533400" y="2362200"/>
            <a:ext cx="76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55309" name="Picture 13" descr="16f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47775"/>
            <a:ext cx="6781800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6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Mucosa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Lines luminal surface of digestive tract</a:t>
            </a:r>
          </a:p>
          <a:p>
            <a:r>
              <a:rPr lang="en-US" altLang="en-US" dirty="0"/>
              <a:t>Highly folded surface greatly increases absorptive area</a:t>
            </a:r>
          </a:p>
          <a:p>
            <a:r>
              <a:rPr lang="en-US" altLang="en-US" b="1" dirty="0"/>
              <a:t>Three layers</a:t>
            </a:r>
          </a:p>
          <a:p>
            <a:pPr lvl="1"/>
            <a:r>
              <a:rPr lang="en-US" altLang="en-US" sz="3200" dirty="0"/>
              <a:t>Mucous membrane</a:t>
            </a:r>
          </a:p>
          <a:p>
            <a:pPr lvl="1"/>
            <a:r>
              <a:rPr lang="en-US" altLang="en-US" sz="3200" dirty="0" smtClean="0"/>
              <a:t>Lamina </a:t>
            </a:r>
            <a:r>
              <a:rPr lang="en-US" altLang="en-US" sz="3200" dirty="0"/>
              <a:t>propria</a:t>
            </a:r>
          </a:p>
          <a:p>
            <a:pPr lvl="1"/>
            <a:r>
              <a:rPr lang="en-US" altLang="en-US" sz="3200" dirty="0" smtClean="0"/>
              <a:t>Muscularis </a:t>
            </a:r>
            <a:r>
              <a:rPr lang="en-US" altLang="en-US" sz="3200" dirty="0"/>
              <a:t>mucosa</a:t>
            </a:r>
          </a:p>
          <a:p>
            <a:pPr lvl="2"/>
            <a:endParaRPr lang="en-US" altLang="en-US" sz="2800" dirty="0" smtClean="0"/>
          </a:p>
          <a:p>
            <a:pPr lvl="2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Layers of Mucosa </a:t>
            </a:r>
            <a:endParaRPr lang="en-US" alt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38712"/>
          </a:xfrm>
        </p:spPr>
        <p:txBody>
          <a:bodyPr>
            <a:noAutofit/>
          </a:bodyPr>
          <a:lstStyle/>
          <a:p>
            <a:pPr lvl="1"/>
            <a:r>
              <a:rPr lang="en-US" altLang="en-US" sz="3200" b="1" dirty="0" smtClean="0"/>
              <a:t>Mucous </a:t>
            </a:r>
            <a:r>
              <a:rPr lang="en-US" altLang="en-US" sz="3200" b="1" dirty="0"/>
              <a:t>membrane</a:t>
            </a:r>
          </a:p>
          <a:p>
            <a:pPr lvl="2"/>
            <a:r>
              <a:rPr lang="en-US" altLang="en-US" sz="2800" dirty="0" smtClean="0"/>
              <a:t>Inner epithelial layer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serves </a:t>
            </a:r>
            <a:r>
              <a:rPr lang="en-US" altLang="en-US" sz="2800" b="1" dirty="0">
                <a:solidFill>
                  <a:srgbClr val="7030A0"/>
                </a:solidFill>
              </a:rPr>
              <a:t>as protective surface</a:t>
            </a:r>
          </a:p>
          <a:p>
            <a:pPr lvl="2"/>
            <a:r>
              <a:rPr lang="en-US" altLang="en-US" sz="2800" dirty="0" smtClean="0">
                <a:solidFill>
                  <a:srgbClr val="7030A0"/>
                </a:solidFill>
              </a:rPr>
              <a:t>Modified in particular areas </a:t>
            </a:r>
            <a:r>
              <a:rPr lang="en-US" altLang="en-US" sz="2800" dirty="0"/>
              <a:t>for secretion and absorption</a:t>
            </a:r>
          </a:p>
          <a:p>
            <a:pPr lvl="2"/>
            <a:r>
              <a:rPr lang="en-US" altLang="en-US" sz="2800" dirty="0"/>
              <a:t>Contains </a:t>
            </a:r>
          </a:p>
          <a:p>
            <a:pPr lvl="3"/>
            <a:r>
              <a:rPr lang="en-US" altLang="en-US" sz="2400" b="1" dirty="0"/>
              <a:t>Exocrine gland cells </a:t>
            </a:r>
            <a:r>
              <a:rPr lang="en-US" altLang="en-US" sz="2400" dirty="0"/>
              <a:t>– secrete digestive juices</a:t>
            </a:r>
          </a:p>
          <a:p>
            <a:pPr lvl="3"/>
            <a:r>
              <a:rPr lang="en-US" altLang="en-US" sz="2400" b="1" dirty="0"/>
              <a:t>Endocrine gland cells </a:t>
            </a:r>
            <a:r>
              <a:rPr lang="en-US" altLang="en-US" sz="2400" dirty="0"/>
              <a:t>– secrete blood-borne gastrointestinal hormones</a:t>
            </a:r>
          </a:p>
          <a:p>
            <a:pPr lvl="3"/>
            <a:r>
              <a:rPr lang="en-US" altLang="en-US" sz="2400" b="1" dirty="0"/>
              <a:t>Epithelial cells </a:t>
            </a:r>
            <a:r>
              <a:rPr lang="en-US" altLang="en-US" sz="2400" dirty="0"/>
              <a:t>– specialized for absorbing digestive nutrients</a:t>
            </a:r>
          </a:p>
          <a:p>
            <a:pPr lvl="1"/>
            <a:endParaRPr lang="en-US" altLang="en-US" sz="3200" dirty="0" smtClean="0"/>
          </a:p>
          <a:p>
            <a:pPr lvl="2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Layers of Mucosa </a:t>
            </a:r>
            <a:endParaRPr lang="en-US" alt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altLang="en-US" sz="3600" b="1" dirty="0" smtClean="0"/>
              <a:t>Lamina propria</a:t>
            </a:r>
          </a:p>
          <a:p>
            <a:pPr lvl="2"/>
            <a:r>
              <a:rPr lang="en-US" altLang="en-US" sz="3200" dirty="0" smtClean="0"/>
              <a:t>Middle layer of connective tissue on which epithelium rest </a:t>
            </a:r>
            <a:endParaRPr lang="en-US" altLang="en-US" sz="3200" dirty="0"/>
          </a:p>
          <a:p>
            <a:pPr lvl="2"/>
            <a:r>
              <a:rPr lang="en-US" altLang="en-US" sz="3200" dirty="0"/>
              <a:t>Houses gut-associated lymphoid tissue (GALT)</a:t>
            </a:r>
          </a:p>
          <a:p>
            <a:pPr lvl="3"/>
            <a:r>
              <a:rPr lang="en-US" altLang="en-US" sz="2800" dirty="0"/>
              <a:t>Important in defense against disease-causing intestinal </a:t>
            </a:r>
            <a:r>
              <a:rPr lang="en-US" altLang="en-US" sz="2800" dirty="0" smtClean="0"/>
              <a:t>bacteria</a:t>
            </a:r>
          </a:p>
          <a:p>
            <a:pPr lvl="3"/>
            <a:endParaRPr lang="en-US" altLang="en-US" sz="1050" dirty="0"/>
          </a:p>
          <a:p>
            <a:pPr lvl="1"/>
            <a:r>
              <a:rPr lang="en-US" altLang="en-US" sz="3600" b="1" dirty="0"/>
              <a:t>Muscularis </a:t>
            </a:r>
            <a:r>
              <a:rPr lang="en-US" altLang="en-US" sz="3600" b="1" dirty="0" smtClean="0"/>
              <a:t>mucosa</a:t>
            </a:r>
            <a:endParaRPr lang="en-US" altLang="en-US" sz="3600" b="1" dirty="0"/>
          </a:p>
          <a:p>
            <a:pPr lvl="2"/>
            <a:r>
              <a:rPr lang="en-US" altLang="en-US" sz="3200" dirty="0"/>
              <a:t>Sparse layer of smooth </a:t>
            </a:r>
            <a:r>
              <a:rPr lang="en-US" altLang="en-US" sz="3200" dirty="0" smtClean="0"/>
              <a:t>muscle- contraction modifies the pattern of surface folding </a:t>
            </a:r>
            <a:endParaRPr lang="en-US" altLang="en-US" sz="3200" dirty="0"/>
          </a:p>
          <a:p>
            <a:pPr lvl="2">
              <a:buFontTx/>
              <a:buNone/>
            </a:pP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6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the components of GIT and their functional significance. </a:t>
            </a:r>
          </a:p>
          <a:p>
            <a:r>
              <a:rPr lang="en-US" dirty="0" smtClean="0"/>
              <a:t>Emphasize the functional importance of four layers of GIT</a:t>
            </a:r>
          </a:p>
          <a:p>
            <a:r>
              <a:rPr lang="en-US" dirty="0" smtClean="0"/>
              <a:t>Outline four basic digestive processes.</a:t>
            </a:r>
          </a:p>
          <a:p>
            <a:r>
              <a:rPr lang="en-US" dirty="0" smtClean="0"/>
              <a:t>Recognize the importance of regulatory factors that controls digestive functions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093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Submucosa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Thick layer of connective tissue </a:t>
            </a:r>
          </a:p>
          <a:p>
            <a:r>
              <a:rPr lang="en-US" altLang="en-US" sz="3600" dirty="0"/>
              <a:t>Provides digestive tract with </a:t>
            </a:r>
            <a:r>
              <a:rPr lang="en-US" altLang="en-US" sz="3600" dirty="0">
                <a:solidFill>
                  <a:srgbClr val="7030A0"/>
                </a:solidFill>
              </a:rPr>
              <a:t>distensibility and elasticity</a:t>
            </a:r>
          </a:p>
          <a:p>
            <a:r>
              <a:rPr lang="en-US" altLang="en-US" sz="3600" dirty="0">
                <a:solidFill>
                  <a:srgbClr val="7030A0"/>
                </a:solidFill>
              </a:rPr>
              <a:t>Contains larger blood and lymph vessels</a:t>
            </a:r>
          </a:p>
          <a:p>
            <a:r>
              <a:rPr lang="en-US" altLang="en-US" sz="3600" dirty="0"/>
              <a:t>Contains nerve network known as </a:t>
            </a:r>
            <a:r>
              <a:rPr lang="en-US" altLang="en-US" sz="3600" b="1" dirty="0">
                <a:solidFill>
                  <a:srgbClr val="7030A0"/>
                </a:solidFill>
              </a:rPr>
              <a:t>submucosal plexus</a:t>
            </a:r>
          </a:p>
          <a:p>
            <a:pPr>
              <a:buFontTx/>
              <a:buNone/>
            </a:pPr>
            <a:endParaRPr lang="en-US" alt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Muscularis Externa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Major smooth muscle coat of digestive tube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 most areas consists of two layers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Circular layer</a:t>
            </a:r>
          </a:p>
          <a:p>
            <a:pPr lvl="2">
              <a:lnSpc>
                <a:spcPct val="90000"/>
              </a:lnSpc>
            </a:pPr>
            <a:r>
              <a:rPr lang="en-US" altLang="en-US" sz="2400" dirty="0"/>
              <a:t>Inner layer</a:t>
            </a:r>
          </a:p>
          <a:p>
            <a:pPr lvl="2">
              <a:lnSpc>
                <a:spcPct val="90000"/>
              </a:lnSpc>
            </a:pPr>
            <a:r>
              <a:rPr lang="en-US" altLang="en-US" sz="2400" dirty="0"/>
              <a:t>Contraction decreases diameter of lumen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Longitudinal layer</a:t>
            </a:r>
          </a:p>
          <a:p>
            <a:pPr lvl="2">
              <a:lnSpc>
                <a:spcPct val="90000"/>
              </a:lnSpc>
            </a:pPr>
            <a:r>
              <a:rPr lang="en-US" altLang="en-US" sz="2400" dirty="0"/>
              <a:t>Outer layer</a:t>
            </a:r>
          </a:p>
          <a:p>
            <a:pPr lvl="2">
              <a:lnSpc>
                <a:spcPct val="90000"/>
              </a:lnSpc>
            </a:pPr>
            <a:r>
              <a:rPr lang="en-US" altLang="en-US" sz="2400" dirty="0"/>
              <a:t>Contraction shortens the tube</a:t>
            </a:r>
          </a:p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7030A0"/>
                </a:solidFill>
              </a:rPr>
              <a:t>Together contractile activity of these layers </a:t>
            </a:r>
            <a:r>
              <a:rPr lang="en-US" altLang="en-US" dirty="0">
                <a:solidFill>
                  <a:srgbClr val="7030A0"/>
                </a:solidFill>
              </a:rPr>
              <a:t>produces propulsive and mixing movements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002060"/>
                </a:solidFill>
              </a:rPr>
              <a:t>Myenteric plexus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Nerve plexus lies </a:t>
            </a:r>
            <a:r>
              <a:rPr lang="en-US" altLang="en-US" dirty="0"/>
              <a:t>between the two muscle layers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49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Serosa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r>
              <a:rPr lang="en-US" altLang="en-US" dirty="0" smtClean="0"/>
              <a:t>Outer connective tissue covering of GIT</a:t>
            </a:r>
          </a:p>
          <a:p>
            <a:r>
              <a:rPr lang="en-US" altLang="en-US" dirty="0" smtClean="0">
                <a:solidFill>
                  <a:srgbClr val="7030A0"/>
                </a:solidFill>
              </a:rPr>
              <a:t>Secretes </a:t>
            </a:r>
            <a:r>
              <a:rPr lang="en-US" altLang="en-US" dirty="0">
                <a:solidFill>
                  <a:srgbClr val="7030A0"/>
                </a:solidFill>
              </a:rPr>
              <a:t>serous </a:t>
            </a:r>
            <a:r>
              <a:rPr lang="en-US" altLang="en-US" dirty="0" smtClean="0">
                <a:solidFill>
                  <a:srgbClr val="7030A0"/>
                </a:solidFill>
              </a:rPr>
              <a:t>fluid</a:t>
            </a:r>
            <a:r>
              <a:rPr lang="en-US" altLang="en-US" dirty="0" smtClean="0"/>
              <a:t>(watery, slippery fluid)</a:t>
            </a:r>
            <a:endParaRPr lang="en-US" altLang="en-US" dirty="0"/>
          </a:p>
          <a:p>
            <a:pPr lvl="1"/>
            <a:r>
              <a:rPr lang="en-US" altLang="en-US" dirty="0"/>
              <a:t>Lubricates and prevents friction between digestive organs and surrounding </a:t>
            </a:r>
            <a:r>
              <a:rPr lang="en-US" altLang="en-US" dirty="0" smtClean="0"/>
              <a:t>viscera.</a:t>
            </a:r>
            <a:endParaRPr lang="en-US" altLang="en-US" dirty="0"/>
          </a:p>
          <a:p>
            <a:r>
              <a:rPr lang="en-US" altLang="en-US" dirty="0"/>
              <a:t>Continuous with mesentery throughout much of the tract </a:t>
            </a:r>
          </a:p>
          <a:p>
            <a:pPr lvl="1"/>
            <a:r>
              <a:rPr lang="en-US" altLang="en-US" dirty="0" smtClean="0"/>
              <a:t>This Attachment </a:t>
            </a:r>
            <a:r>
              <a:rPr lang="en-US" altLang="en-US" dirty="0"/>
              <a:t>provides relative fixation</a:t>
            </a:r>
          </a:p>
          <a:p>
            <a:pPr lvl="1"/>
            <a:r>
              <a:rPr lang="en-US" altLang="en-US" dirty="0"/>
              <a:t>Supports digestive organs in proper place </a:t>
            </a:r>
            <a:r>
              <a:rPr lang="en-US" altLang="en-US" dirty="0" smtClean="0"/>
              <a:t>while still  </a:t>
            </a:r>
            <a:r>
              <a:rPr lang="en-US" altLang="en-US" dirty="0"/>
              <a:t>allowing them freedom for mixing and propulsive movements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42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Regulation of Digestive </a:t>
            </a:r>
            <a:r>
              <a:rPr lang="en-US" altLang="en-US" dirty="0"/>
              <a:t>System Function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Digestive motility and secretion are </a:t>
            </a:r>
            <a:r>
              <a:rPr lang="en-US" altLang="en-US" dirty="0" smtClean="0"/>
              <a:t>carefully regulated to optimize the digestion.</a:t>
            </a:r>
          </a:p>
          <a:p>
            <a:r>
              <a:rPr lang="en-US" altLang="en-US" dirty="0" smtClean="0"/>
              <a:t>Four factors are involved in regulating digestive system function.</a:t>
            </a:r>
            <a:endParaRPr lang="en-US" altLang="en-US" dirty="0"/>
          </a:p>
          <a:p>
            <a:pPr lvl="1"/>
            <a:r>
              <a:rPr lang="en-US" altLang="en-US" dirty="0"/>
              <a:t>Autonomous smooth muscle function</a:t>
            </a:r>
          </a:p>
          <a:p>
            <a:pPr lvl="1"/>
            <a:r>
              <a:rPr lang="en-US" altLang="en-US" dirty="0"/>
              <a:t>Intrinsic nerve plexuses</a:t>
            </a:r>
          </a:p>
          <a:p>
            <a:pPr lvl="1"/>
            <a:r>
              <a:rPr lang="en-US" altLang="en-US" dirty="0"/>
              <a:t>Extrinsic nerves</a:t>
            </a:r>
          </a:p>
          <a:p>
            <a:pPr lvl="1"/>
            <a:r>
              <a:rPr lang="en-US" altLang="en-US" dirty="0"/>
              <a:t>Gastrointestinal hormones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07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dirty="0"/>
              <a:t>Autonomous smooth muscle function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the wall of GIT some specialized smooth muscle cells are pacemakers cells –known as </a:t>
            </a:r>
            <a:r>
              <a:rPr lang="en-US" b="1" dirty="0" smtClean="0">
                <a:solidFill>
                  <a:srgbClr val="7030A0"/>
                </a:solidFill>
              </a:rPr>
              <a:t>interstitial cells of Cajal.</a:t>
            </a:r>
          </a:p>
          <a:p>
            <a:endParaRPr lang="en-US" sz="1200" b="1" dirty="0" smtClean="0">
              <a:solidFill>
                <a:srgbClr val="7030A0"/>
              </a:solidFill>
            </a:endParaRPr>
          </a:p>
          <a:p>
            <a:r>
              <a:rPr lang="en-US" dirty="0" smtClean="0"/>
              <a:t>These cells lie between circular &amp; longitudinal layer of smooth muscles.</a:t>
            </a:r>
          </a:p>
          <a:p>
            <a:endParaRPr lang="en-US" sz="1200" dirty="0" smtClean="0"/>
          </a:p>
          <a:p>
            <a:r>
              <a:rPr lang="en-US" dirty="0" smtClean="0"/>
              <a:t>These are self excitable cell that displays rhythmic spontaneous variations in membrane potential-known as </a:t>
            </a:r>
            <a:r>
              <a:rPr lang="en-US" b="1" dirty="0" smtClean="0">
                <a:solidFill>
                  <a:srgbClr val="7030A0"/>
                </a:solidFill>
              </a:rPr>
              <a:t>SLOW WAVE POTENTIAL </a:t>
            </a:r>
            <a:r>
              <a:rPr lang="en-US" dirty="0" smtClean="0"/>
              <a:t>OR basic electrical rhythm</a:t>
            </a:r>
            <a:r>
              <a:rPr lang="en-US" b="1" dirty="0" smtClean="0">
                <a:solidFill>
                  <a:srgbClr val="7030A0"/>
                </a:solidFill>
              </a:rPr>
              <a:t>(BER).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05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Autonomous smooth muscle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2" descr="D:\my documents\musculoskeletal system\lectures\chapter8\08f3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41"/>
          <a:stretch/>
        </p:blipFill>
        <p:spPr bwMode="auto">
          <a:xfrm>
            <a:off x="914400" y="1081188"/>
            <a:ext cx="6328688" cy="504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8761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Autonomous smooth muscle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slow wave reaches threshold a volley of action potential is triggered at the peak resulting in rhythmic cycles of contraction.</a:t>
            </a:r>
          </a:p>
          <a:p>
            <a:endParaRPr lang="en-US" dirty="0" smtClean="0"/>
          </a:p>
          <a:p>
            <a:r>
              <a:rPr lang="en-US" dirty="0" smtClean="0"/>
              <a:t>Whether threshold will reach or not depends on various mechanical, neural &amp; hormonal factors that influence starting point of slow wave.(e.g. presence of food bolus in GIT).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942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Autonomous smooth muscle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 rate of self induced contractile </a:t>
            </a:r>
            <a:r>
              <a:rPr lang="en-US" dirty="0" smtClean="0"/>
              <a:t>activity depends on inherent rate established by involved pacemaker.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intensity of contractio</a:t>
            </a:r>
            <a:r>
              <a:rPr lang="en-US" dirty="0" smtClean="0"/>
              <a:t>ns depends on number of action potentials occurring at peak of slow wave.</a:t>
            </a:r>
          </a:p>
          <a:p>
            <a:r>
              <a:rPr lang="en-US" dirty="0" smtClean="0"/>
              <a:t>Greater the number of contraction--higher the cytosolic calcium--stronger the contraction.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67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Role of Intrinsic nerve plexuses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335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Submucosal plexus &amp; myentric plexus</a:t>
            </a:r>
            <a:r>
              <a:rPr lang="en-US" dirty="0" smtClean="0"/>
              <a:t>, together </a:t>
            </a:r>
            <a:r>
              <a:rPr lang="en-US" dirty="0"/>
              <a:t>o</a:t>
            </a:r>
            <a:r>
              <a:rPr lang="en-US" dirty="0" smtClean="0"/>
              <a:t>ften termed as </a:t>
            </a:r>
            <a:r>
              <a:rPr lang="en-US" b="1" dirty="0" smtClean="0">
                <a:solidFill>
                  <a:srgbClr val="7030A0"/>
                </a:solidFill>
              </a:rPr>
              <a:t>enteric nervous system</a:t>
            </a:r>
            <a:r>
              <a:rPr lang="en-US" b="1" dirty="0" smtClean="0"/>
              <a:t>.</a:t>
            </a:r>
          </a:p>
          <a:p>
            <a:endParaRPr lang="en-US" sz="1100" b="1" dirty="0" smtClean="0"/>
          </a:p>
          <a:p>
            <a:r>
              <a:rPr lang="en-US" dirty="0" smtClean="0"/>
              <a:t>Primarily coordinate local activity in GIT.</a:t>
            </a:r>
          </a:p>
          <a:p>
            <a:endParaRPr lang="en-US" sz="1100" dirty="0" smtClean="0"/>
          </a:p>
          <a:p>
            <a:r>
              <a:rPr lang="en-US" dirty="0" smtClean="0"/>
              <a:t>Intrinsic plexus can affect all functions of digestive tract, i.e. motility, secretion of digestive juices and gastrointestinal hormones.</a:t>
            </a:r>
          </a:p>
          <a:p>
            <a:endParaRPr lang="en-US" sz="1200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Intrinsic nerve activity can be influence by endocrine, paracrine &amp; nerve signals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932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</a:t>
            </a:r>
            <a:r>
              <a:rPr lang="en-US" dirty="0"/>
              <a:t>E</a:t>
            </a:r>
            <a:r>
              <a:rPr lang="en-US" dirty="0" smtClean="0"/>
              <a:t>xtrinsic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Are through both branches of ANS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Influence GIT motility secretion either by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Modifying activity of intrinsic plexuses.</a:t>
            </a:r>
          </a:p>
          <a:p>
            <a:pPr lvl="1"/>
            <a:r>
              <a:rPr lang="en-US" dirty="0"/>
              <a:t>Altering level of GI hormone secretion.</a:t>
            </a:r>
          </a:p>
          <a:p>
            <a:pPr lvl="1"/>
            <a:r>
              <a:rPr lang="en-US" dirty="0"/>
              <a:t>Directly acting on smooth muscle &amp; glands.</a:t>
            </a:r>
          </a:p>
          <a:p>
            <a:r>
              <a:rPr lang="en-US" dirty="0" smtClean="0"/>
              <a:t>Sympathetic inhibits the motility &amp; secretion and parasympathetic increases both.</a:t>
            </a:r>
          </a:p>
          <a:p>
            <a:r>
              <a:rPr lang="en-US" dirty="0" smtClean="0"/>
              <a:t>Extrinsic nervous system coordinate activity between different regions of GIT.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84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Digestive System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Primary function </a:t>
            </a:r>
          </a:p>
          <a:p>
            <a:pPr lvl="1"/>
            <a:r>
              <a:rPr lang="en-US" altLang="en-US" dirty="0"/>
              <a:t>Transfer nutrients, water, and electrolytes from ingested food into body’s internal environment</a:t>
            </a:r>
          </a:p>
          <a:p>
            <a:r>
              <a:rPr lang="en-US" altLang="en-US" dirty="0"/>
              <a:t>The Digestive System Performs Four functions</a:t>
            </a:r>
          </a:p>
          <a:p>
            <a:pPr lvl="1"/>
            <a:r>
              <a:rPr lang="en-US" altLang="en-US" dirty="0"/>
              <a:t>Motility</a:t>
            </a:r>
          </a:p>
          <a:p>
            <a:pPr lvl="1"/>
            <a:r>
              <a:rPr lang="en-US" altLang="en-US" dirty="0"/>
              <a:t>Secretion</a:t>
            </a:r>
          </a:p>
          <a:p>
            <a:pPr lvl="1"/>
            <a:r>
              <a:rPr lang="en-US" altLang="en-US" dirty="0"/>
              <a:t>Digestion</a:t>
            </a:r>
          </a:p>
          <a:p>
            <a:pPr lvl="1"/>
            <a:r>
              <a:rPr lang="en-US" altLang="en-US" dirty="0"/>
              <a:t>Absorption </a:t>
            </a:r>
          </a:p>
          <a:p>
            <a:pPr lvl="1">
              <a:buFontTx/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697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</a:t>
            </a:r>
            <a:r>
              <a:rPr lang="en-US" dirty="0"/>
              <a:t>G</a:t>
            </a:r>
            <a:r>
              <a:rPr lang="en-US" dirty="0" smtClean="0"/>
              <a:t>astrointestinal Hormones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Tucked within mucosa of certain regions of GIT are endocrine gland cells that releases hormone into blood on appropriate stimulation.</a:t>
            </a:r>
          </a:p>
          <a:p>
            <a:r>
              <a:rPr lang="en-US" dirty="0" smtClean="0"/>
              <a:t>These hormones acts on other areas of GIT &amp; </a:t>
            </a:r>
            <a:r>
              <a:rPr lang="en-US" dirty="0" smtClean="0">
                <a:solidFill>
                  <a:srgbClr val="7030A0"/>
                </a:solidFill>
              </a:rPr>
              <a:t>exert either stimulatory or inhibitory influences on smooth muscle and exocrine cells.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93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200" dirty="0" smtClean="0"/>
              <a:t>Summary of Pathways </a:t>
            </a:r>
            <a:r>
              <a:rPr lang="en-US" sz="3200" dirty="0"/>
              <a:t>C</a:t>
            </a:r>
            <a:r>
              <a:rPr lang="en-US" sz="3200" dirty="0" smtClean="0"/>
              <a:t>ontrolling GIT activities 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94430"/>
            <a:ext cx="5867400" cy="57148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23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kern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physiology by Guyton &amp;Hall,11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5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Functions of Digestive </a:t>
            </a:r>
            <a:r>
              <a:rPr lang="en-US" altLang="en-US" dirty="0"/>
              <a:t>System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4000" b="1" dirty="0"/>
              <a:t>Motility</a:t>
            </a:r>
          </a:p>
          <a:p>
            <a:pPr lvl="1"/>
            <a:r>
              <a:rPr lang="en-US" altLang="en-US" sz="3600" dirty="0"/>
              <a:t>Muscular contractions that mix and move forward the contents of the digestive tract</a:t>
            </a:r>
          </a:p>
          <a:p>
            <a:pPr lvl="1"/>
            <a:r>
              <a:rPr lang="en-US" altLang="en-US" sz="3600" b="1" dirty="0"/>
              <a:t>Two types of digestive motility</a:t>
            </a:r>
          </a:p>
          <a:p>
            <a:pPr lvl="2"/>
            <a:r>
              <a:rPr lang="en-US" altLang="en-US" sz="3200" dirty="0"/>
              <a:t>Propulsive </a:t>
            </a:r>
            <a:r>
              <a:rPr lang="en-US" altLang="en-US" sz="3200" dirty="0" smtClean="0"/>
              <a:t>movements</a:t>
            </a:r>
            <a:endParaRPr lang="en-US" altLang="en-US" sz="3200" dirty="0"/>
          </a:p>
          <a:p>
            <a:pPr lvl="2"/>
            <a:r>
              <a:rPr lang="en-US" altLang="en-US" sz="3200" dirty="0"/>
              <a:t>Mixing movements</a:t>
            </a:r>
          </a:p>
          <a:p>
            <a:pPr lvl="4"/>
            <a:endParaRPr lang="en-US" altLang="en-US" sz="2800" dirty="0"/>
          </a:p>
          <a:p>
            <a:pPr lvl="4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9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</a:t>
            </a:r>
            <a:r>
              <a:rPr lang="en-US" altLang="en-US" dirty="0"/>
              <a:t>of </a:t>
            </a:r>
            <a:r>
              <a:rPr lang="en-US" altLang="en-US" dirty="0" smtClean="0"/>
              <a:t>Digestive Motility</a:t>
            </a:r>
            <a:endParaRPr lang="en-US" alt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en-US" sz="3200" b="1" dirty="0" smtClean="0"/>
              <a:t>Propulsive </a:t>
            </a:r>
            <a:r>
              <a:rPr lang="en-US" altLang="en-US" sz="3200" b="1" dirty="0"/>
              <a:t>movements</a:t>
            </a:r>
          </a:p>
          <a:p>
            <a:pPr lvl="3"/>
            <a:r>
              <a:rPr lang="en-US" altLang="en-US" sz="2800" dirty="0"/>
              <a:t>Push contents forward through the digestive </a:t>
            </a:r>
            <a:r>
              <a:rPr lang="en-US" altLang="en-US" sz="2800" dirty="0" smtClean="0"/>
              <a:t>tract</a:t>
            </a:r>
          </a:p>
          <a:p>
            <a:pPr lvl="3"/>
            <a:r>
              <a:rPr lang="en-US" altLang="en-US" sz="2800" dirty="0" smtClean="0"/>
              <a:t>Velocity  with which contents are moved forward (rate of propulsion) varies in different regions of GIT, depending on functions of that region.</a:t>
            </a:r>
          </a:p>
          <a:p>
            <a:pPr lvl="4"/>
            <a:r>
              <a:rPr lang="en-US" altLang="en-US" sz="2800" dirty="0" smtClean="0"/>
              <a:t>Rapid movement in esophagus</a:t>
            </a:r>
          </a:p>
          <a:p>
            <a:pPr lvl="4"/>
            <a:r>
              <a:rPr lang="en-US" altLang="en-US" sz="2800" dirty="0" smtClean="0"/>
              <a:t>Slow movement in small intestine </a:t>
            </a:r>
          </a:p>
          <a:p>
            <a:pPr marL="1828800" lvl="4" indent="0">
              <a:buNone/>
            </a:pPr>
            <a:endParaRPr lang="en-US" altLang="en-US" sz="2800" dirty="0"/>
          </a:p>
          <a:p>
            <a:pPr lvl="4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3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</a:t>
            </a:r>
            <a:r>
              <a:rPr lang="en-US" altLang="en-US" dirty="0"/>
              <a:t>of </a:t>
            </a:r>
            <a:r>
              <a:rPr lang="en-US" altLang="en-US" dirty="0" smtClean="0"/>
              <a:t>Digestive Motility</a:t>
            </a:r>
            <a:endParaRPr lang="en-US" alt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en-US" sz="3200" b="1" dirty="0" smtClean="0"/>
              <a:t>Propulsive </a:t>
            </a:r>
            <a:r>
              <a:rPr lang="en-US" altLang="en-US" sz="3200" b="1" dirty="0"/>
              <a:t>movements</a:t>
            </a:r>
          </a:p>
          <a:p>
            <a:pPr lvl="3"/>
            <a:r>
              <a:rPr lang="en-US" altLang="en-US" sz="2800" dirty="0" smtClean="0"/>
              <a:t>Movements of contents through most of digestive tract is accomplished by contraction of smooth muscle except</a:t>
            </a:r>
          </a:p>
          <a:p>
            <a:pPr lvl="4"/>
            <a:r>
              <a:rPr lang="en-US" altLang="en-US" sz="2800" dirty="0" smtClean="0"/>
              <a:t>Mouth </a:t>
            </a:r>
          </a:p>
          <a:p>
            <a:pPr lvl="4"/>
            <a:r>
              <a:rPr lang="en-US" altLang="en-US" sz="2800" dirty="0" smtClean="0"/>
              <a:t>Early part of esophagus</a:t>
            </a:r>
          </a:p>
          <a:p>
            <a:pPr lvl="4"/>
            <a:r>
              <a:rPr lang="en-US" altLang="en-US" sz="2800" dirty="0" smtClean="0"/>
              <a:t>External anal sphincter </a:t>
            </a:r>
          </a:p>
          <a:p>
            <a:pPr lvl="3"/>
            <a:r>
              <a:rPr lang="en-US" altLang="en-US" sz="2800" dirty="0" smtClean="0"/>
              <a:t>In these regions motility involves skeletal muscle (voluntary component)</a:t>
            </a:r>
          </a:p>
          <a:p>
            <a:pPr lvl="4"/>
            <a:endParaRPr lang="en-US" altLang="en-US" sz="2800" dirty="0" smtClean="0"/>
          </a:p>
          <a:p>
            <a:pPr marL="1828800" lvl="4" indent="0">
              <a:buNone/>
            </a:pPr>
            <a:endParaRPr lang="en-US" altLang="en-US" sz="2800" dirty="0"/>
          </a:p>
          <a:p>
            <a:pPr lvl="4">
              <a:buFontTx/>
              <a:buNone/>
            </a:pPr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10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</a:t>
            </a:r>
            <a:r>
              <a:rPr lang="en-US" altLang="en-US" dirty="0"/>
              <a:t>of </a:t>
            </a:r>
            <a:r>
              <a:rPr lang="en-US" altLang="en-US" dirty="0" smtClean="0"/>
              <a:t>Digestive Motility</a:t>
            </a:r>
            <a:endParaRPr lang="en-US" alt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r>
              <a:rPr lang="en-US" altLang="en-US" sz="3600" b="1" dirty="0" smtClean="0"/>
              <a:t>Mixing </a:t>
            </a:r>
            <a:r>
              <a:rPr lang="en-US" altLang="en-US" sz="3600" b="1" dirty="0"/>
              <a:t>movement</a:t>
            </a:r>
            <a:r>
              <a:rPr lang="en-US" altLang="en-US" sz="3600" dirty="0"/>
              <a:t>s</a:t>
            </a:r>
          </a:p>
          <a:p>
            <a:pPr lvl="3"/>
            <a:r>
              <a:rPr lang="en-US" altLang="en-US" sz="3200" b="1" dirty="0"/>
              <a:t>Serve two functions</a:t>
            </a:r>
          </a:p>
          <a:p>
            <a:pPr lvl="4"/>
            <a:r>
              <a:rPr lang="en-US" altLang="en-US" sz="3200" dirty="0"/>
              <a:t>Mixing food with digestive juices </a:t>
            </a:r>
            <a:r>
              <a:rPr lang="en-US" altLang="en-US" sz="3200" dirty="0" smtClean="0"/>
              <a:t>&amp; hence promotes </a:t>
            </a:r>
            <a:r>
              <a:rPr lang="en-US" altLang="en-US" sz="3200" dirty="0"/>
              <a:t>digestion of </a:t>
            </a:r>
            <a:r>
              <a:rPr lang="en-US" altLang="en-US" sz="3200" dirty="0" smtClean="0"/>
              <a:t>foods</a:t>
            </a:r>
          </a:p>
          <a:p>
            <a:pPr lvl="4"/>
            <a:endParaRPr lang="en-US" altLang="en-US" sz="3200" dirty="0"/>
          </a:p>
          <a:p>
            <a:pPr lvl="4"/>
            <a:r>
              <a:rPr lang="en-US" altLang="en-US" sz="3200" dirty="0"/>
              <a:t>Facilitates absorption by exposing all parts of intestinal contents to absorbing surfaces of digestive tract</a:t>
            </a:r>
          </a:p>
          <a:p>
            <a:pPr lvl="4"/>
            <a:endParaRPr lang="en-US" altLang="en-US" sz="3200" dirty="0"/>
          </a:p>
          <a:p>
            <a:pPr lvl="4">
              <a:buFontTx/>
              <a:buNone/>
            </a:pP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19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Functions of Digestive System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r>
              <a:rPr lang="en-US" altLang="en-US" sz="4000" b="1" dirty="0" smtClean="0"/>
              <a:t>Secretions:</a:t>
            </a:r>
          </a:p>
          <a:p>
            <a:pPr lvl="1"/>
            <a:r>
              <a:rPr lang="en-US" altLang="en-US" sz="3200" dirty="0" smtClean="0"/>
              <a:t>Digestive juices are secreted in to GIT lumen by exocrine glands.</a:t>
            </a:r>
            <a:endParaRPr lang="en-US" altLang="en-US" sz="3200" dirty="0"/>
          </a:p>
          <a:p>
            <a:pPr lvl="1"/>
            <a:r>
              <a:rPr lang="en-US" altLang="en-US" sz="3200" dirty="0" smtClean="0"/>
              <a:t>Digestive secretion consist </a:t>
            </a:r>
            <a:r>
              <a:rPr lang="en-US" altLang="en-US" sz="3200" dirty="0"/>
              <a:t>of </a:t>
            </a:r>
            <a:endParaRPr lang="en-US" altLang="en-US" sz="3200" dirty="0" smtClean="0"/>
          </a:p>
          <a:p>
            <a:pPr lvl="2"/>
            <a:r>
              <a:rPr lang="en-US" altLang="en-US" sz="3200" dirty="0" smtClean="0"/>
              <a:t>Water</a:t>
            </a:r>
            <a:r>
              <a:rPr lang="en-US" altLang="en-US" sz="3200" dirty="0"/>
              <a:t>, </a:t>
            </a:r>
            <a:endParaRPr lang="en-US" altLang="en-US" sz="3200" dirty="0" smtClean="0"/>
          </a:p>
          <a:p>
            <a:pPr lvl="2"/>
            <a:r>
              <a:rPr lang="en-US" altLang="en-US" sz="3200" dirty="0"/>
              <a:t>E</a:t>
            </a:r>
            <a:r>
              <a:rPr lang="en-US" altLang="en-US" sz="3200" dirty="0" smtClean="0"/>
              <a:t>lectrolytes</a:t>
            </a:r>
            <a:r>
              <a:rPr lang="en-US" altLang="en-US" sz="3200" dirty="0"/>
              <a:t>, and </a:t>
            </a:r>
            <a:endParaRPr lang="en-US" altLang="en-US" sz="3200" dirty="0" smtClean="0"/>
          </a:p>
          <a:p>
            <a:pPr lvl="2"/>
            <a:r>
              <a:rPr lang="en-US" altLang="en-US" sz="3200" dirty="0"/>
              <a:t>S</a:t>
            </a:r>
            <a:r>
              <a:rPr lang="en-US" altLang="en-US" sz="3200" dirty="0" smtClean="0"/>
              <a:t>pecific </a:t>
            </a:r>
            <a:r>
              <a:rPr lang="en-US" altLang="en-US" sz="3200" dirty="0"/>
              <a:t>organic </a:t>
            </a:r>
            <a:r>
              <a:rPr lang="en-US" altLang="en-US" sz="3200" dirty="0" smtClean="0"/>
              <a:t>constituents(enzymes, bile salts, or mucus) important in digestive process.</a:t>
            </a: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Functions of Digestive System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7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en-US" sz="4000" b="1" dirty="0" smtClean="0"/>
              <a:t>Secretions:</a:t>
            </a:r>
          </a:p>
          <a:p>
            <a:pPr lvl="1"/>
            <a:r>
              <a:rPr lang="en-US" altLang="en-US" sz="3200" dirty="0" smtClean="0"/>
              <a:t>Secretions </a:t>
            </a:r>
            <a:r>
              <a:rPr lang="en-US" altLang="en-US" sz="3200" dirty="0"/>
              <a:t>are released into digestive tract lumen on appropriate neural or hormonal stimulation</a:t>
            </a:r>
          </a:p>
          <a:p>
            <a:pPr lvl="1"/>
            <a:r>
              <a:rPr lang="en-US" altLang="en-US" sz="3200" dirty="0"/>
              <a:t>Normally reabsorbed in one form or another back into blood after their participation in </a:t>
            </a:r>
            <a:r>
              <a:rPr lang="en-US" altLang="en-US" sz="3200" dirty="0" smtClean="0"/>
              <a:t>digestion.</a:t>
            </a:r>
            <a:endParaRPr lang="en-US" altLang="en-US" sz="3200" dirty="0"/>
          </a:p>
          <a:p>
            <a:pPr lvl="1">
              <a:buFontTx/>
              <a:buNone/>
            </a:pPr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5334000"/>
            <a:ext cx="7848600" cy="10223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Failure of reabsorption of digestive juices , as in diarrhea &amp; vomiting  results in loss of fluid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2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1210</Words>
  <Application>Microsoft Office PowerPoint</Application>
  <PresentationFormat>On-screen Show (4:3)</PresentationFormat>
  <Paragraphs>232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OVERVIEW OF DIGESTIVE SYSTEM </vt:lpstr>
      <vt:lpstr>OBJECTIVES </vt:lpstr>
      <vt:lpstr>Digestive System</vt:lpstr>
      <vt:lpstr>Functions of Digestive System</vt:lpstr>
      <vt:lpstr>Types of Digestive Motility</vt:lpstr>
      <vt:lpstr>Types of Digestive Motility</vt:lpstr>
      <vt:lpstr>Types of Digestive Motility</vt:lpstr>
      <vt:lpstr>Functions of Digestive System</vt:lpstr>
      <vt:lpstr>Functions of Digestive System</vt:lpstr>
      <vt:lpstr>Functions of Digestive System</vt:lpstr>
      <vt:lpstr>Functions of Digestive System</vt:lpstr>
      <vt:lpstr>Digestive System</vt:lpstr>
      <vt:lpstr>PowerPoint Presentation</vt:lpstr>
      <vt:lpstr>PowerPoint Presentation</vt:lpstr>
      <vt:lpstr>Digestive Tract</vt:lpstr>
      <vt:lpstr>Layers of Digestive Tract Wall</vt:lpstr>
      <vt:lpstr>Mucosa </vt:lpstr>
      <vt:lpstr>Layers of Mucosa </vt:lpstr>
      <vt:lpstr>Layers of Mucosa </vt:lpstr>
      <vt:lpstr>Submucosa </vt:lpstr>
      <vt:lpstr>Muscularis Externa</vt:lpstr>
      <vt:lpstr>Serosa </vt:lpstr>
      <vt:lpstr>Regulation of Digestive System Function</vt:lpstr>
      <vt:lpstr>Autonomous smooth muscle function </vt:lpstr>
      <vt:lpstr>Autonomous smooth muscle function</vt:lpstr>
      <vt:lpstr>Autonomous smooth muscle function</vt:lpstr>
      <vt:lpstr>Autonomous smooth muscle function</vt:lpstr>
      <vt:lpstr>Role of Intrinsic nerve plexuses</vt:lpstr>
      <vt:lpstr>Role of Extrinsic Nerves</vt:lpstr>
      <vt:lpstr>Role of Gastrointestinal Hormones </vt:lpstr>
      <vt:lpstr>Summary of Pathways Controlling GIT activities 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Functional Anatomy of Heart</dc:title>
  <dc:creator>Mohammed Quadri</dc:creator>
  <cp:lastModifiedBy>Mohammed Quadri</cp:lastModifiedBy>
  <cp:revision>115</cp:revision>
  <dcterms:created xsi:type="dcterms:W3CDTF">2006-08-16T00:00:00Z</dcterms:created>
  <dcterms:modified xsi:type="dcterms:W3CDTF">2014-03-31T10:01:22Z</dcterms:modified>
</cp:coreProperties>
</file>